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sldIdLst>
    <p:sldId id="267" r:id="rId5"/>
    <p:sldId id="272" r:id="rId6"/>
    <p:sldId id="273" r:id="rId7"/>
    <p:sldId id="274" r:id="rId8"/>
    <p:sldId id="275" r:id="rId9"/>
    <p:sldId id="276" r:id="rId10"/>
    <p:sldId id="277" r:id="rId11"/>
    <p:sldId id="279" r:id="rId12"/>
    <p:sldId id="280" r:id="rId13"/>
    <p:sldId id="285" r:id="rId14"/>
    <p:sldId id="286" r:id="rId15"/>
    <p:sldId id="281" r:id="rId16"/>
    <p:sldId id="282" r:id="rId17"/>
    <p:sldId id="28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29834-8F44-4917-A248-F499BEB73B36}">
          <p14:sldIdLst>
            <p14:sldId id="267"/>
            <p14:sldId id="272"/>
            <p14:sldId id="273"/>
            <p14:sldId id="274"/>
          </p14:sldIdLst>
        </p14:section>
        <p14:section name="Untitled Section" id="{C9B22B5D-4F6E-4147-A01F-558A92892C3B}">
          <p14:sldIdLst>
            <p14:sldId id="275"/>
            <p14:sldId id="276"/>
            <p14:sldId id="277"/>
            <p14:sldId id="279"/>
            <p14:sldId id="280"/>
            <p14:sldId id="285"/>
            <p14:sldId id="286"/>
            <p14:sldId id="281"/>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6/5/2025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6/5/2025</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6/5/2025</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6/5/2025</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6/5/2025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6/5/2025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6/5/2025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6/5/2025</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5" y="793474"/>
            <a:ext cx="5946953" cy="4154958"/>
          </a:xfrm>
        </p:spPr>
        <p:txBody>
          <a:bodyPr>
            <a:normAutofit/>
          </a:bodyPr>
          <a:lstStyle/>
          <a:p>
            <a:r>
              <a:rPr lang="en-US" sz="2800" dirty="0">
                <a:latin typeface="Sitka Text" panose="02000505000000020004" pitchFamily="2" charset="0"/>
              </a:rPr>
              <a:t>Helmet Detection using Machine Learning and </a:t>
            </a:r>
            <a:br>
              <a:rPr lang="en-US" sz="2000" dirty="0">
                <a:latin typeface="Sitka Text" panose="02000505000000020004" pitchFamily="2" charset="0"/>
              </a:rPr>
            </a:br>
            <a:r>
              <a:rPr lang="en-US" sz="2400" dirty="0">
                <a:latin typeface="Sitka Text" panose="02000505000000020004" pitchFamily="2" charset="0"/>
              </a:rPr>
              <a:t>Automatic License Plate Recognition</a:t>
            </a:r>
            <a:endParaRPr lang="en-US" sz="2400" dirty="0">
              <a:latin typeface="Sitka Text" panose="02000505000000020004" pitchFamily="2" charset="0"/>
              <a:cs typeface="Times New Roman" panose="02020603050405020304" pitchFamily="18" charset="0"/>
            </a:endParaRP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4452731"/>
            <a:ext cx="5946954" cy="2040834"/>
          </a:xfrm>
        </p:spPr>
        <p:txBody>
          <a:bodyPr>
            <a:noAutofit/>
          </a:bodyPr>
          <a:lstStyle/>
          <a:p>
            <a:pPr>
              <a:spcAft>
                <a:spcPts val="600"/>
              </a:spcAft>
            </a:pPr>
            <a:r>
              <a:rPr lang="en-US" dirty="0"/>
              <a:t>Presented By:</a:t>
            </a:r>
          </a:p>
          <a:p>
            <a:pPr>
              <a:spcAft>
                <a:spcPts val="600"/>
              </a:spcAft>
            </a:pPr>
            <a:r>
              <a:rPr lang="en-US" dirty="0" err="1"/>
              <a:t>R.Harshitha</a:t>
            </a:r>
            <a:r>
              <a:rPr lang="en-US" dirty="0"/>
              <a:t>                             22R01A67H6</a:t>
            </a:r>
          </a:p>
          <a:p>
            <a:pPr>
              <a:spcAft>
                <a:spcPts val="600"/>
              </a:spcAft>
            </a:pPr>
            <a:r>
              <a:rPr lang="en-US" dirty="0"/>
              <a:t>Shaik Sharif                             22R01A67J3</a:t>
            </a:r>
          </a:p>
          <a:p>
            <a:pPr>
              <a:spcAft>
                <a:spcPts val="600"/>
              </a:spcAft>
            </a:pPr>
            <a:r>
              <a:rPr lang="en-US" dirty="0" err="1"/>
              <a:t>V.Pranayvarshan</a:t>
            </a:r>
            <a:r>
              <a:rPr lang="en-US" dirty="0"/>
              <a:t>                  22R01A67J5</a:t>
            </a:r>
          </a:p>
          <a:p>
            <a:pPr>
              <a:spcAft>
                <a:spcPts val="600"/>
              </a:spcAft>
            </a:pPr>
            <a:r>
              <a:rPr lang="en-US" dirty="0" err="1"/>
              <a:t>V.Arun</a:t>
            </a:r>
            <a:r>
              <a:rPr lang="en-US" dirty="0"/>
              <a:t> Kumar                         22R01A67J6</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19E4A7-3144-44FC-9C6B-C77C172CF888}"/>
              </a:ext>
            </a:extLst>
          </p:cNvPr>
          <p:cNvSpPr>
            <a:spLocks noGrp="1"/>
          </p:cNvSpPr>
          <p:nvPr>
            <p:ph type="body" idx="1"/>
          </p:nvPr>
        </p:nvSpPr>
        <p:spPr>
          <a:xfrm>
            <a:off x="1483848" y="180975"/>
            <a:ext cx="8401429" cy="819150"/>
          </a:xfrm>
        </p:spPr>
        <p:txBody>
          <a:bodyPr>
            <a:normAutofit/>
          </a:bodyPr>
          <a:lstStyle/>
          <a:p>
            <a:pPr algn="ctr"/>
            <a:r>
              <a:rPr lang="en-US" sz="2800" b="1" dirty="0">
                <a:latin typeface="Times New Roman" panose="02020603050405020304" pitchFamily="18" charset="0"/>
                <a:cs typeface="Times New Roman" panose="02020603050405020304" pitchFamily="18" charset="0"/>
              </a:rPr>
              <a:t>TESTING</a:t>
            </a:r>
          </a:p>
        </p:txBody>
      </p:sp>
      <p:sp>
        <p:nvSpPr>
          <p:cNvPr id="4" name="TextBox 3">
            <a:extLst>
              <a:ext uri="{FF2B5EF4-FFF2-40B4-BE49-F238E27FC236}">
                <a16:creationId xmlns:a16="http://schemas.microsoft.com/office/drawing/2014/main" id="{63AE2717-9323-4E69-999A-288C819FA929}"/>
              </a:ext>
            </a:extLst>
          </p:cNvPr>
          <p:cNvSpPr txBox="1"/>
          <p:nvPr/>
        </p:nvSpPr>
        <p:spPr>
          <a:xfrm>
            <a:off x="1192075" y="4280741"/>
            <a:ext cx="8984974" cy="1600438"/>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System Testing </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Module Testing</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Integration Testing</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Acceptance Testing</a:t>
            </a:r>
          </a:p>
          <a:p>
            <a:endParaRPr lang="en-US" dirty="0"/>
          </a:p>
        </p:txBody>
      </p:sp>
      <p:sp>
        <p:nvSpPr>
          <p:cNvPr id="5" name="TextBox 4">
            <a:extLst>
              <a:ext uri="{FF2B5EF4-FFF2-40B4-BE49-F238E27FC236}">
                <a16:creationId xmlns:a16="http://schemas.microsoft.com/office/drawing/2014/main" id="{EA8BF77C-2DE2-4FEB-AB03-70198C3D6B03}"/>
              </a:ext>
            </a:extLst>
          </p:cNvPr>
          <p:cNvSpPr txBox="1"/>
          <p:nvPr/>
        </p:nvSpPr>
        <p:spPr>
          <a:xfrm>
            <a:off x="1059329" y="1346043"/>
            <a:ext cx="8628010" cy="280698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Testing is the process where the test data is prepared and is used for testing the modules individually and later the validation given for the fields.</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Then the system testing takes place which makes sure that all components of the system property functions as a unit.</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following is the description of the testing strategies, which were carried out during the testing period:</a:t>
            </a:r>
          </a:p>
        </p:txBody>
      </p:sp>
    </p:spTree>
    <p:extLst>
      <p:ext uri="{BB962C8B-B14F-4D97-AF65-F5344CB8AC3E}">
        <p14:creationId xmlns:p14="http://schemas.microsoft.com/office/powerpoint/2010/main" val="285341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1B5EF5-F392-4C56-AE9D-2C7FDF03CC09}"/>
              </a:ext>
            </a:extLst>
          </p:cNvPr>
          <p:cNvPicPr>
            <a:picLocks noChangeAspect="1"/>
          </p:cNvPicPr>
          <p:nvPr/>
        </p:nvPicPr>
        <p:blipFill>
          <a:blip r:embed="rId2"/>
          <a:stretch>
            <a:fillRect/>
          </a:stretch>
        </p:blipFill>
        <p:spPr>
          <a:xfrm>
            <a:off x="1298713" y="1219200"/>
            <a:ext cx="9462051" cy="4890052"/>
          </a:xfrm>
          <a:prstGeom prst="rect">
            <a:avLst/>
          </a:prstGeom>
        </p:spPr>
      </p:pic>
    </p:spTree>
    <p:extLst>
      <p:ext uri="{BB962C8B-B14F-4D97-AF65-F5344CB8AC3E}">
        <p14:creationId xmlns:p14="http://schemas.microsoft.com/office/powerpoint/2010/main" val="205849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96D2F-E37E-4EF4-8771-10EB664ABC32}"/>
              </a:ext>
            </a:extLst>
          </p:cNvPr>
          <p:cNvPicPr/>
          <p:nvPr/>
        </p:nvPicPr>
        <p:blipFill>
          <a:blip r:embed="rId2"/>
          <a:stretch>
            <a:fillRect/>
          </a:stretch>
        </p:blipFill>
        <p:spPr>
          <a:xfrm>
            <a:off x="937342" y="1318590"/>
            <a:ext cx="4204501" cy="2345636"/>
          </a:xfrm>
          <a:prstGeom prst="rect">
            <a:avLst/>
          </a:prstGeom>
        </p:spPr>
      </p:pic>
      <p:pic>
        <p:nvPicPr>
          <p:cNvPr id="3" name="Picture 2">
            <a:extLst>
              <a:ext uri="{FF2B5EF4-FFF2-40B4-BE49-F238E27FC236}">
                <a16:creationId xmlns:a16="http://schemas.microsoft.com/office/drawing/2014/main" id="{60DCF7A2-8601-4936-9E49-6352A16F532F}"/>
              </a:ext>
            </a:extLst>
          </p:cNvPr>
          <p:cNvPicPr>
            <a:picLocks noChangeAspect="1"/>
          </p:cNvPicPr>
          <p:nvPr/>
        </p:nvPicPr>
        <p:blipFill>
          <a:blip r:embed="rId3"/>
          <a:stretch>
            <a:fillRect/>
          </a:stretch>
        </p:blipFill>
        <p:spPr>
          <a:xfrm>
            <a:off x="5950227" y="3087756"/>
            <a:ext cx="4969564" cy="2959720"/>
          </a:xfrm>
          <a:prstGeom prst="rect">
            <a:avLst/>
          </a:prstGeom>
        </p:spPr>
      </p:pic>
      <p:sp>
        <p:nvSpPr>
          <p:cNvPr id="5" name="Rectangle 4">
            <a:extLst>
              <a:ext uri="{FF2B5EF4-FFF2-40B4-BE49-F238E27FC236}">
                <a16:creationId xmlns:a16="http://schemas.microsoft.com/office/drawing/2014/main" id="{DC095876-377B-450F-B559-EEEE7521091C}"/>
              </a:ext>
            </a:extLst>
          </p:cNvPr>
          <p:cNvSpPr/>
          <p:nvPr/>
        </p:nvSpPr>
        <p:spPr>
          <a:xfrm>
            <a:off x="4252353" y="451162"/>
            <a:ext cx="2759089" cy="523220"/>
          </a:xfrm>
          <a:prstGeom prst="rect">
            <a:avLst/>
          </a:prstGeom>
        </p:spPr>
        <p:txBody>
          <a:bodyPr wrap="none">
            <a:spAutoFit/>
          </a:bodyPr>
          <a:lstStyle/>
          <a:p>
            <a:pPr algn="ctr"/>
            <a:r>
              <a:rPr lang="en-US" sz="2800" b="1" i="1" dirty="0">
                <a:latin typeface="Times New Roman" panose="02020603050405020304" pitchFamily="18" charset="0"/>
                <a:cs typeface="Times New Roman" panose="02020603050405020304" pitchFamily="18" charset="0"/>
              </a:rPr>
              <a:t>SCREENSHOTS</a:t>
            </a:r>
          </a:p>
        </p:txBody>
      </p:sp>
    </p:spTree>
    <p:extLst>
      <p:ext uri="{BB962C8B-B14F-4D97-AF65-F5344CB8AC3E}">
        <p14:creationId xmlns:p14="http://schemas.microsoft.com/office/powerpoint/2010/main" val="302249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C10DB0-46C2-427F-91B3-B02ED707035E}"/>
              </a:ext>
            </a:extLst>
          </p:cNvPr>
          <p:cNvPicPr>
            <a:picLocks noChangeAspect="1"/>
          </p:cNvPicPr>
          <p:nvPr/>
        </p:nvPicPr>
        <p:blipFill>
          <a:blip r:embed="rId2"/>
          <a:stretch>
            <a:fillRect/>
          </a:stretch>
        </p:blipFill>
        <p:spPr>
          <a:xfrm>
            <a:off x="683317" y="723373"/>
            <a:ext cx="4896406" cy="2947896"/>
          </a:xfrm>
          <a:prstGeom prst="rect">
            <a:avLst/>
          </a:prstGeom>
        </p:spPr>
      </p:pic>
      <p:pic>
        <p:nvPicPr>
          <p:cNvPr id="3" name="Picture 2">
            <a:extLst>
              <a:ext uri="{FF2B5EF4-FFF2-40B4-BE49-F238E27FC236}">
                <a16:creationId xmlns:a16="http://schemas.microsoft.com/office/drawing/2014/main" id="{8AE5D7A3-DF24-47B0-ABE1-978D170AF5AA}"/>
              </a:ext>
            </a:extLst>
          </p:cNvPr>
          <p:cNvPicPr>
            <a:picLocks noChangeAspect="1"/>
          </p:cNvPicPr>
          <p:nvPr/>
        </p:nvPicPr>
        <p:blipFill>
          <a:blip r:embed="rId3"/>
          <a:stretch>
            <a:fillRect/>
          </a:stretch>
        </p:blipFill>
        <p:spPr>
          <a:xfrm>
            <a:off x="6310936" y="3429000"/>
            <a:ext cx="4896406" cy="2755531"/>
          </a:xfrm>
          <a:prstGeom prst="rect">
            <a:avLst/>
          </a:prstGeom>
        </p:spPr>
      </p:pic>
    </p:spTree>
    <p:extLst>
      <p:ext uri="{BB962C8B-B14F-4D97-AF65-F5344CB8AC3E}">
        <p14:creationId xmlns:p14="http://schemas.microsoft.com/office/powerpoint/2010/main" val="300721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46D1-852D-44C9-AA64-4BAD9F9DA573}"/>
              </a:ext>
            </a:extLst>
          </p:cNvPr>
          <p:cNvSpPr>
            <a:spLocks noGrp="1"/>
          </p:cNvSpPr>
          <p:nvPr>
            <p:ph type="title"/>
          </p:nvPr>
        </p:nvSpPr>
        <p:spPr>
          <a:xfrm>
            <a:off x="993913" y="1444486"/>
            <a:ext cx="10376452" cy="4744279"/>
          </a:xfrm>
        </p:spPr>
        <p:txBody>
          <a:bodyPr>
            <a:normAutofit/>
          </a:bodyPr>
          <a:lstStyle/>
          <a:p>
            <a:pPr algn="l">
              <a:lnSpc>
                <a:spcPct val="150000"/>
              </a:lnSpc>
            </a:pPr>
            <a:r>
              <a:rPr lang="en-US" sz="2000" i="0" cap="none" dirty="0">
                <a:latin typeface="Times New Roman" panose="02020603050405020304" pitchFamily="18" charset="0"/>
                <a:cs typeface="Times New Roman" panose="02020603050405020304" pitchFamily="18" charset="0"/>
              </a:rPr>
              <a:t>From the results shown above it is evident that the YOLO object detection is well suited for real-time processing and was able to accurately classify and localize all the object classes. The proposed end-to-end model was developed successfully and has all the capabilities to be automated and deployed for monitoring. For extracting the number plates some techniques are employed by considering different cases such as multiple riders without helmets and designed to handle most of the cases. All the libraries and software used in our project are open source and hence is very flexible and cost efficient. The project was mainly built to solve the problem of non-efficient traffic management. Hence at the end of it we can say that if deployed by any traffic management departments, it would make their job easier and more efficient.</a:t>
            </a: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EC1B881-E173-48EE-8AD2-BF1560E19FB0}"/>
              </a:ext>
            </a:extLst>
          </p:cNvPr>
          <p:cNvSpPr>
            <a:spLocks noGrp="1"/>
          </p:cNvSpPr>
          <p:nvPr>
            <p:ph type="body" idx="1"/>
          </p:nvPr>
        </p:nvSpPr>
        <p:spPr>
          <a:xfrm>
            <a:off x="1457739" y="397566"/>
            <a:ext cx="8878111" cy="788090"/>
          </a:xfrm>
        </p:spPr>
        <p:txBody>
          <a:bodyPr>
            <a:normAutofit/>
          </a:bodyPr>
          <a:lstStyle/>
          <a:p>
            <a:pPr algn="ctr"/>
            <a:r>
              <a:rPr lang="en-US" sz="28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692684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FD97-196B-4CF0-98CD-4BCC386310BC}"/>
              </a:ext>
            </a:extLst>
          </p:cNvPr>
          <p:cNvSpPr>
            <a:spLocks noGrp="1"/>
          </p:cNvSpPr>
          <p:nvPr>
            <p:ph type="title"/>
          </p:nvPr>
        </p:nvSpPr>
        <p:spPr/>
        <p:txBody>
          <a:bodyPr>
            <a:normAutofit fontScale="90000"/>
          </a:bodyPr>
          <a:lstStyle/>
          <a:p>
            <a:pPr algn="l"/>
            <a:br>
              <a:rPr lang="en-US" sz="200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1. Introduction</a:t>
            </a:r>
            <a:br>
              <a:rPr lang="en-US" sz="2200" i="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2. Objective of the project</a:t>
            </a:r>
            <a:br>
              <a:rPr lang="en-US" sz="2200" i="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3. System Analysis</a:t>
            </a:r>
            <a:br>
              <a:rPr lang="en-US" sz="2200" i="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4. System design</a:t>
            </a:r>
            <a:br>
              <a:rPr lang="en-US" sz="2200" i="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5. testing</a:t>
            </a:r>
            <a:br>
              <a:rPr lang="en-US" sz="2200" i="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6. screenshots</a:t>
            </a:r>
            <a:br>
              <a:rPr lang="en-US" sz="2200" i="0" dirty="0">
                <a:latin typeface="Times New Roman" panose="02020603050405020304" pitchFamily="18" charset="0"/>
                <a:cs typeface="Times New Roman" panose="02020603050405020304" pitchFamily="18" charset="0"/>
              </a:rPr>
            </a:br>
            <a:r>
              <a:rPr lang="en-US" sz="2200" i="0" dirty="0">
                <a:latin typeface="Times New Roman" panose="02020603050405020304" pitchFamily="18" charset="0"/>
                <a:cs typeface="Times New Roman" panose="02020603050405020304" pitchFamily="18" charset="0"/>
              </a:rPr>
              <a:t>7. conclusion</a:t>
            </a:r>
            <a:br>
              <a:rPr lang="en-US" sz="2200" i="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1600" dirty="0"/>
          </a:p>
        </p:txBody>
      </p:sp>
      <p:sp>
        <p:nvSpPr>
          <p:cNvPr id="3" name="Text Placeholder 2">
            <a:extLst>
              <a:ext uri="{FF2B5EF4-FFF2-40B4-BE49-F238E27FC236}">
                <a16:creationId xmlns:a16="http://schemas.microsoft.com/office/drawing/2014/main" id="{5CAA8A26-FE6B-4749-9581-FF4A0927934D}"/>
              </a:ext>
            </a:extLst>
          </p:cNvPr>
          <p:cNvSpPr>
            <a:spLocks noGrp="1"/>
          </p:cNvSpPr>
          <p:nvPr>
            <p:ph type="body" idx="1"/>
          </p:nvPr>
        </p:nvSpPr>
        <p:spPr>
          <a:xfrm>
            <a:off x="1842898" y="1393748"/>
            <a:ext cx="8401429" cy="819150"/>
          </a:xfrm>
        </p:spPr>
        <p:txBody>
          <a:bodyPr/>
          <a:lstStyle/>
          <a:p>
            <a:pPr algn="ctr"/>
            <a:r>
              <a:rPr lang="en-US" sz="3200" b="1" u="sng" dirty="0">
                <a:latin typeface="Times New Roman" panose="02020603050405020304" pitchFamily="18" charset="0"/>
                <a:cs typeface="Times New Roman" panose="02020603050405020304" pitchFamily="18" charset="0"/>
              </a:rPr>
              <a:t>LIST OF CONTENTS</a:t>
            </a:r>
            <a:endParaRPr lang="en-IN" sz="3200" b="1" u="sng" dirty="0">
              <a:latin typeface="Times New Roman" panose="02020603050405020304" pitchFamily="18" charset="0"/>
              <a:cs typeface="Times New Roman" panose="02020603050405020304" pitchFamily="18" charset="0"/>
            </a:endParaRPr>
          </a:p>
          <a:p>
            <a:pPr algn="l"/>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86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F3375F-A17E-492E-861D-72214269BFE6}"/>
              </a:ext>
            </a:extLst>
          </p:cNvPr>
          <p:cNvSpPr>
            <a:spLocks noGrp="1"/>
          </p:cNvSpPr>
          <p:nvPr>
            <p:ph type="body" idx="1"/>
          </p:nvPr>
        </p:nvSpPr>
        <p:spPr>
          <a:xfrm>
            <a:off x="1776637" y="802585"/>
            <a:ext cx="8401429" cy="819150"/>
          </a:xfrm>
        </p:spPr>
        <p:txBody>
          <a:bodyPr>
            <a:normAutofit/>
          </a:bodyPr>
          <a:lstStyle/>
          <a:p>
            <a:pPr algn="ctr"/>
            <a:r>
              <a:rPr lang="en-US" sz="2800" b="1" dirty="0"/>
              <a:t>I</a:t>
            </a:r>
            <a:r>
              <a:rPr lang="en-US" sz="2800" b="1" dirty="0">
                <a:latin typeface="Times New Roman" panose="02020603050405020304" pitchFamily="18" charset="0"/>
                <a:cs typeface="Times New Roman" panose="02020603050405020304" pitchFamily="18" charset="0"/>
              </a:rPr>
              <a:t>NTRODUCTION</a:t>
            </a:r>
            <a:endParaRPr lang="en-US" sz="2800" b="1" dirty="0"/>
          </a:p>
        </p:txBody>
      </p:sp>
      <p:sp>
        <p:nvSpPr>
          <p:cNvPr id="5" name="Rectangle 4">
            <a:extLst>
              <a:ext uri="{FF2B5EF4-FFF2-40B4-BE49-F238E27FC236}">
                <a16:creationId xmlns:a16="http://schemas.microsoft.com/office/drawing/2014/main" id="{3BF7335E-6597-4A98-80FD-346B3667ED74}"/>
              </a:ext>
            </a:extLst>
          </p:cNvPr>
          <p:cNvSpPr/>
          <p:nvPr/>
        </p:nvSpPr>
        <p:spPr>
          <a:xfrm>
            <a:off x="2052448" y="2185366"/>
            <a:ext cx="8296654" cy="4082084"/>
          </a:xfrm>
          <a:prstGeom prst="rect">
            <a:avLst/>
          </a:prstGeom>
        </p:spPr>
        <p:txBody>
          <a:bodyPr/>
          <a:lstStyle/>
          <a:p>
            <a:pPr lvl="0">
              <a:lnSpc>
                <a:spcPct val="150000"/>
              </a:lnSpc>
            </a:pPr>
            <a:r>
              <a:rPr lang="en-US" sz="2000" dirty="0">
                <a:latin typeface="Times New Roman" panose="02020603050405020304" pitchFamily="18" charset="0"/>
                <a:cs typeface="Times New Roman" panose="02020603050405020304" pitchFamily="18" charset="0"/>
              </a:rPr>
              <a:t>This project aims to improve road safety by automatically detecting motorcyclists who are not wearing helmets using machine learning. It also uses automatic license plate recognition (ALPR) to identify the violators' vehicles. By combining helmet detection with license plate recognition, the system enables efficient and real-time traffic rule enforcement.</a:t>
            </a:r>
          </a:p>
        </p:txBody>
      </p:sp>
    </p:spTree>
    <p:extLst>
      <p:ext uri="{BB962C8B-B14F-4D97-AF65-F5344CB8AC3E}">
        <p14:creationId xmlns:p14="http://schemas.microsoft.com/office/powerpoint/2010/main" val="137634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7DB2-67F4-4F8B-AA14-F5F2891B1D89}"/>
              </a:ext>
            </a:extLst>
          </p:cNvPr>
          <p:cNvSpPr>
            <a:spLocks noGrp="1"/>
          </p:cNvSpPr>
          <p:nvPr>
            <p:ph type="title"/>
          </p:nvPr>
        </p:nvSpPr>
        <p:spPr>
          <a:xfrm>
            <a:off x="1735638" y="1630817"/>
            <a:ext cx="8296654" cy="4200140"/>
          </a:xfrm>
        </p:spPr>
        <p:txBody>
          <a:bodyPr>
            <a:normAutofit fontScale="90000"/>
          </a:bodyPr>
          <a:lstStyle/>
          <a:p>
            <a:pPr algn="l">
              <a:lnSpc>
                <a:spcPct val="150000"/>
              </a:lnSpc>
              <a:buSzPct val="93000"/>
            </a:pPr>
            <a:br>
              <a:rPr lang="en-US" sz="2000" cap="none" dirty="0">
                <a:latin typeface="Times New Roman" panose="02020603050405020304" pitchFamily="18" charset="0"/>
                <a:cs typeface="Times New Roman" panose="02020603050405020304" pitchFamily="18" charset="0"/>
              </a:rPr>
            </a:br>
            <a:r>
              <a:rPr lang="en-US" sz="2200" i="0" cap="none" dirty="0">
                <a:latin typeface="Times New Roman" panose="02020603050405020304" pitchFamily="18" charset="0"/>
                <a:cs typeface="Times New Roman" panose="02020603050405020304" pitchFamily="18" charset="0"/>
              </a:rPr>
              <a:t>Motorcycle accidents have been rapidly growing through the years in many countries. In India more than 37 million people use two wheelers. Therefore, </a:t>
            </a:r>
            <a:br>
              <a:rPr lang="en-US" sz="2200" i="0" cap="none" dirty="0">
                <a:latin typeface="Times New Roman" panose="02020603050405020304" pitchFamily="18" charset="0"/>
                <a:cs typeface="Times New Roman" panose="02020603050405020304" pitchFamily="18" charset="0"/>
              </a:rPr>
            </a:br>
            <a:r>
              <a:rPr lang="en-US" sz="2200" i="0" cap="none" dirty="0">
                <a:latin typeface="Times New Roman" panose="02020603050405020304" pitchFamily="18" charset="0"/>
                <a:cs typeface="Times New Roman" panose="02020603050405020304" pitchFamily="18" charset="0"/>
              </a:rPr>
              <a:t>it is necessary to develop a system for automatic detection of helmet wearing for road safety. Therefore, a custom object detection model is created using a machine learning based algorithm which can detect motorcycle riders. On the detection of a helmetless rider, the license plate is extracted and the license</a:t>
            </a:r>
            <a:br>
              <a:rPr lang="en-US" sz="2200" i="0" cap="none" dirty="0">
                <a:latin typeface="Times New Roman" panose="02020603050405020304" pitchFamily="18" charset="0"/>
                <a:cs typeface="Times New Roman" panose="02020603050405020304" pitchFamily="18" charset="0"/>
              </a:rPr>
            </a:br>
            <a:r>
              <a:rPr lang="en-US" sz="2200" i="0" cap="none" dirty="0">
                <a:latin typeface="Times New Roman" panose="02020603050405020304" pitchFamily="18" charset="0"/>
                <a:cs typeface="Times New Roman" panose="02020603050405020304" pitchFamily="18" charset="0"/>
              </a:rPr>
              <a:t>plate number is recognized using an optical character recognizer. This application can be implemented in real-time using a dataset as input.</a:t>
            </a:r>
            <a:br>
              <a:rPr lang="en-US" sz="2000" i="0" cap="none" dirty="0">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24A7897-3BC1-4DE8-846D-6CA74C406AC1}"/>
              </a:ext>
            </a:extLst>
          </p:cNvPr>
          <p:cNvSpPr>
            <a:spLocks noGrp="1"/>
          </p:cNvSpPr>
          <p:nvPr>
            <p:ph type="body" idx="1"/>
          </p:nvPr>
        </p:nvSpPr>
        <p:spPr>
          <a:xfrm>
            <a:off x="1842898" y="664878"/>
            <a:ext cx="8401429" cy="819150"/>
          </a:xfrm>
        </p:spPr>
        <p:txBody>
          <a:bodyPr>
            <a:normAutofit/>
          </a:bodyPr>
          <a:lstStyle/>
          <a:p>
            <a:pPr algn="ctr"/>
            <a:r>
              <a:rPr lang="en-US" sz="2800" b="1" dirty="0">
                <a:latin typeface="Times New Roman" panose="02020603050405020304" pitchFamily="18" charset="0"/>
                <a:cs typeface="Times New Roman" panose="02020603050405020304" pitchFamily="18" charset="0"/>
              </a:rPr>
              <a:t>OBJECTIVE  OF THE PROJECT</a:t>
            </a:r>
          </a:p>
        </p:txBody>
      </p:sp>
    </p:spTree>
    <p:extLst>
      <p:ext uri="{BB962C8B-B14F-4D97-AF65-F5344CB8AC3E}">
        <p14:creationId xmlns:p14="http://schemas.microsoft.com/office/powerpoint/2010/main" val="82983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AD09D4-F354-403F-8910-910C9188190B}"/>
              </a:ext>
            </a:extLst>
          </p:cNvPr>
          <p:cNvSpPr txBox="1"/>
          <p:nvPr/>
        </p:nvSpPr>
        <p:spPr>
          <a:xfrm>
            <a:off x="702364" y="2001078"/>
            <a:ext cx="10561983" cy="440120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Existing system monitors the traffic violations primarily through CCTV recordings, where the traffic police have to look into the frame where the traffic violation is happening, zoom into the license plate in case rider is not wearing helmet.</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But this requires lot of manpower and time as the traffic violations frequently and the number of people using motorcycles is increasing day-by-day. </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What if there is a system, which would automatically look for traffic violation of not wearing helmet while riding motorcycle/moped and if so, would automatically extract the vehicles’ license plate number.</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License plate extraction code extracts only from the motor bikes which has a rider who is not wearing helmet and discards the License plate of the motor bikes whose rider has helmet</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OCR model is able to detect and recognize the License plates present in an image with an accuracy up to 85 percent.</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4454AF-1584-4C3E-9BBD-B7EED0E7DB87}"/>
              </a:ext>
            </a:extLst>
          </p:cNvPr>
          <p:cNvSpPr txBox="1"/>
          <p:nvPr/>
        </p:nvSpPr>
        <p:spPr>
          <a:xfrm>
            <a:off x="450573" y="530087"/>
            <a:ext cx="10389706"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SYSYTEM ANALYSIS</a:t>
            </a:r>
          </a:p>
        </p:txBody>
      </p:sp>
      <p:sp>
        <p:nvSpPr>
          <p:cNvPr id="6" name="TextBox 5">
            <a:extLst>
              <a:ext uri="{FF2B5EF4-FFF2-40B4-BE49-F238E27FC236}">
                <a16:creationId xmlns:a16="http://schemas.microsoft.com/office/drawing/2014/main" id="{17EC6F4E-5A09-4C9D-86F7-250B8ADE389D}"/>
              </a:ext>
            </a:extLst>
          </p:cNvPr>
          <p:cNvSpPr txBox="1"/>
          <p:nvPr/>
        </p:nvSpPr>
        <p:spPr>
          <a:xfrm>
            <a:off x="702364" y="1391478"/>
            <a:ext cx="251703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352306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F6C610-6F96-4C66-AA64-189F406DDF10}"/>
              </a:ext>
            </a:extLst>
          </p:cNvPr>
          <p:cNvSpPr txBox="1"/>
          <p:nvPr/>
        </p:nvSpPr>
        <p:spPr>
          <a:xfrm>
            <a:off x="1033670" y="1908313"/>
            <a:ext cx="9144000" cy="3785652"/>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This, we a system to detect moving objects using a KNN classifier over the motorcyclist’s head to classify helmet. </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These models were proposed based on statistical information of images and had a limitation to the level of accuracy that could be achieved</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With the evolution of neural networks and deep learning models there was further improvement in the accuracy of classification. </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Introduced a convolutional neural network (CNN) based method for object classification and detection</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Use a CNN for classification of helmeted and non-helmeted riders.</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Hence a DNN based model You Only Look Once (YOLO) was chosen. YOLO is a state-of-the-art, real-time object detection system</a:t>
            </a:r>
          </a:p>
          <a:p>
            <a:pPr marL="285750" indent="-285750">
              <a:buFont typeface="Wingdings" panose="05000000000000000000" pitchFamily="2" charset="2"/>
              <a:buChar char="q"/>
            </a:pPr>
            <a:endParaRPr lang="en-US" sz="2000" dirty="0"/>
          </a:p>
        </p:txBody>
      </p:sp>
      <p:sp>
        <p:nvSpPr>
          <p:cNvPr id="4" name="TextBox 3">
            <a:extLst>
              <a:ext uri="{FF2B5EF4-FFF2-40B4-BE49-F238E27FC236}">
                <a16:creationId xmlns:a16="http://schemas.microsoft.com/office/drawing/2014/main" id="{39A00EFE-2EBF-4F96-840E-71C0A37D4DF6}"/>
              </a:ext>
            </a:extLst>
          </p:cNvPr>
          <p:cNvSpPr txBox="1"/>
          <p:nvPr/>
        </p:nvSpPr>
        <p:spPr>
          <a:xfrm>
            <a:off x="1033670" y="1285461"/>
            <a:ext cx="2646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9066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1EE4AD-94BD-43F1-B360-5F40545B8C57}"/>
              </a:ext>
            </a:extLst>
          </p:cNvPr>
          <p:cNvSpPr txBox="1"/>
          <p:nvPr/>
        </p:nvSpPr>
        <p:spPr>
          <a:xfrm>
            <a:off x="715618" y="331305"/>
            <a:ext cx="10230678" cy="523220"/>
          </a:xfrm>
          <a:prstGeom prst="rect">
            <a:avLst/>
          </a:prstGeom>
          <a:noFill/>
        </p:spPr>
        <p:txBody>
          <a:bodyPr wrap="square" rtlCol="0">
            <a:spAutoFit/>
          </a:bodyPr>
          <a:lstStyle/>
          <a:p>
            <a:pPr algn="ctr"/>
            <a:r>
              <a:rPr lang="en-US" sz="2800" b="1" i="1" dirty="0">
                <a:latin typeface="Times New Roman" panose="02020603050405020304" pitchFamily="18" charset="0"/>
                <a:cs typeface="Times New Roman" panose="02020603050405020304" pitchFamily="18" charset="0"/>
              </a:rPr>
              <a:t>SYSTEM DESIGN</a:t>
            </a:r>
          </a:p>
        </p:txBody>
      </p:sp>
      <p:sp>
        <p:nvSpPr>
          <p:cNvPr id="3" name="TextBox 2">
            <a:extLst>
              <a:ext uri="{FF2B5EF4-FFF2-40B4-BE49-F238E27FC236}">
                <a16:creationId xmlns:a16="http://schemas.microsoft.com/office/drawing/2014/main" id="{21AE4426-F00E-4DDC-ACA4-07895F1262F3}"/>
              </a:ext>
            </a:extLst>
          </p:cNvPr>
          <p:cNvSpPr txBox="1"/>
          <p:nvPr/>
        </p:nvSpPr>
        <p:spPr>
          <a:xfrm>
            <a:off x="549965" y="1181655"/>
            <a:ext cx="438646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UML DIAGRAMS</a:t>
            </a:r>
            <a:r>
              <a:rPr lang="en-US"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F8B3009-BDEF-4F44-9657-6D308A443608}"/>
              </a:ext>
            </a:extLst>
          </p:cNvPr>
          <p:cNvPicPr>
            <a:picLocks noChangeAspect="1"/>
          </p:cNvPicPr>
          <p:nvPr/>
        </p:nvPicPr>
        <p:blipFill>
          <a:blip r:embed="rId2"/>
          <a:stretch>
            <a:fillRect/>
          </a:stretch>
        </p:blipFill>
        <p:spPr>
          <a:xfrm>
            <a:off x="6321287" y="1417983"/>
            <a:ext cx="4996070" cy="4306955"/>
          </a:xfrm>
          <a:prstGeom prst="rect">
            <a:avLst/>
          </a:prstGeom>
        </p:spPr>
      </p:pic>
      <p:sp>
        <p:nvSpPr>
          <p:cNvPr id="10" name="TextBox 9">
            <a:extLst>
              <a:ext uri="{FF2B5EF4-FFF2-40B4-BE49-F238E27FC236}">
                <a16:creationId xmlns:a16="http://schemas.microsoft.com/office/drawing/2014/main" id="{6AD3C935-7B37-4BB5-94A3-4429A3C379E7}"/>
              </a:ext>
            </a:extLst>
          </p:cNvPr>
          <p:cNvSpPr txBox="1"/>
          <p:nvPr/>
        </p:nvSpPr>
        <p:spPr>
          <a:xfrm>
            <a:off x="715618" y="1724229"/>
            <a:ext cx="37901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CLASS DIAGRAM:</a:t>
            </a:r>
          </a:p>
        </p:txBody>
      </p:sp>
      <p:sp>
        <p:nvSpPr>
          <p:cNvPr id="11" name="TextBox 10">
            <a:extLst>
              <a:ext uri="{FF2B5EF4-FFF2-40B4-BE49-F238E27FC236}">
                <a16:creationId xmlns:a16="http://schemas.microsoft.com/office/drawing/2014/main" id="{63792ABA-E413-451A-9E82-4F5630D37E9A}"/>
              </a:ext>
            </a:extLst>
          </p:cNvPr>
          <p:cNvSpPr txBox="1"/>
          <p:nvPr/>
        </p:nvSpPr>
        <p:spPr>
          <a:xfrm>
            <a:off x="715618" y="2182505"/>
            <a:ext cx="4664764" cy="2492990"/>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class diagram is the main building block of object oriented modeling. </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Class diagrams can be used for data modeling.</a:t>
            </a:r>
          </a:p>
          <a:p>
            <a:r>
              <a:rPr lang="en-US" sz="2000" dirty="0">
                <a:latin typeface="Times New Roman" panose="02020603050405020304" pitchFamily="18" charset="0"/>
                <a:cs typeface="Times New Roman" panose="02020603050405020304" pitchFamily="18" charset="0"/>
              </a:rPr>
              <a:t>In the diagram, classes are represented with boxes which contain three parts: </a:t>
            </a:r>
          </a:p>
          <a:p>
            <a:endParaRPr lang="en-US" dirty="0"/>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BF6FABE-34D8-4E9C-9FB9-1E77631875E4}"/>
              </a:ext>
            </a:extLst>
          </p:cNvPr>
          <p:cNvSpPr txBox="1"/>
          <p:nvPr/>
        </p:nvSpPr>
        <p:spPr>
          <a:xfrm>
            <a:off x="874643" y="4213830"/>
            <a:ext cx="4479235"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yolo</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HelmetDetection</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yoloDetection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417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E9C3E7-18A7-4558-AD51-217C15C4088E}"/>
              </a:ext>
            </a:extLst>
          </p:cNvPr>
          <p:cNvSpPr>
            <a:spLocks noGrp="1"/>
          </p:cNvSpPr>
          <p:nvPr>
            <p:ph type="body" idx="1"/>
          </p:nvPr>
        </p:nvSpPr>
        <p:spPr>
          <a:xfrm>
            <a:off x="383918" y="1133062"/>
            <a:ext cx="7010796" cy="819150"/>
          </a:xfrm>
        </p:spPr>
        <p:txBody>
          <a:bodyPr>
            <a:normAutofit/>
          </a:bodyPr>
          <a:lstStyle/>
          <a:p>
            <a:pPr algn="l"/>
            <a:r>
              <a:rPr lang="en-US" sz="2400" i="0" dirty="0">
                <a:latin typeface="Times New Roman" panose="02020603050405020304" pitchFamily="18" charset="0"/>
                <a:cs typeface="Times New Roman" panose="02020603050405020304" pitchFamily="18" charset="0"/>
              </a:rPr>
              <a:t>USECASE DIAGRAM:</a:t>
            </a:r>
          </a:p>
        </p:txBody>
      </p:sp>
      <p:pic>
        <p:nvPicPr>
          <p:cNvPr id="5" name="Picture 4">
            <a:extLst>
              <a:ext uri="{FF2B5EF4-FFF2-40B4-BE49-F238E27FC236}">
                <a16:creationId xmlns:a16="http://schemas.microsoft.com/office/drawing/2014/main" id="{8C27CD53-05B1-44EB-9B62-97CEE35ED616}"/>
              </a:ext>
            </a:extLst>
          </p:cNvPr>
          <p:cNvPicPr>
            <a:picLocks noChangeAspect="1"/>
          </p:cNvPicPr>
          <p:nvPr/>
        </p:nvPicPr>
        <p:blipFill>
          <a:blip r:embed="rId2"/>
          <a:stretch>
            <a:fillRect/>
          </a:stretch>
        </p:blipFill>
        <p:spPr>
          <a:xfrm>
            <a:off x="7142923" y="1512820"/>
            <a:ext cx="3935689" cy="3896138"/>
          </a:xfrm>
          <a:prstGeom prst="rect">
            <a:avLst/>
          </a:prstGeom>
        </p:spPr>
      </p:pic>
      <p:sp>
        <p:nvSpPr>
          <p:cNvPr id="7" name="TextBox 6">
            <a:extLst>
              <a:ext uri="{FF2B5EF4-FFF2-40B4-BE49-F238E27FC236}">
                <a16:creationId xmlns:a16="http://schemas.microsoft.com/office/drawing/2014/main" id="{9F2BF522-20AD-4203-BDFE-59D02B2A586B}"/>
              </a:ext>
            </a:extLst>
          </p:cNvPr>
          <p:cNvSpPr txBox="1"/>
          <p:nvPr/>
        </p:nvSpPr>
        <p:spPr>
          <a:xfrm>
            <a:off x="742328" y="1952212"/>
            <a:ext cx="5830956" cy="4708981"/>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use case diagram at its simplest is a representation of a user's interaction with the system and depicting the specifications of a use case.</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use case diagram can portray the different types of users of a system and the various ways that they interact with the system. </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type of diagram is typically used in conjunction with the textual use case and will often be accompanied by other types of diagrams as well.</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329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FF53-1870-4949-9A40-CC8AFF2E71A2}"/>
              </a:ext>
            </a:extLst>
          </p:cNvPr>
          <p:cNvSpPr>
            <a:spLocks noGrp="1"/>
          </p:cNvSpPr>
          <p:nvPr>
            <p:ph type="title"/>
          </p:nvPr>
        </p:nvSpPr>
        <p:spPr>
          <a:xfrm>
            <a:off x="675860" y="2162595"/>
            <a:ext cx="5751443" cy="819151"/>
          </a:xfrm>
        </p:spPr>
        <p:txBody>
          <a:bodyPr>
            <a:noAutofit/>
          </a:bodyPr>
          <a:lstStyle/>
          <a:p>
            <a:pPr marL="285750" indent="-285750" algn="l">
              <a:buFont typeface="Wingdings" panose="05000000000000000000" pitchFamily="2" charset="2"/>
              <a:buChar char="§"/>
            </a:pPr>
            <a:r>
              <a:rPr lang="en-US" sz="2000" i="0" cap="none" dirty="0">
                <a:latin typeface="Times New Roman" panose="02020603050405020304" pitchFamily="18" charset="0"/>
                <a:cs typeface="Times New Roman" panose="02020603050405020304" pitchFamily="18" charset="0"/>
              </a:rPr>
              <a:t>A sequence diagram is a kind of interaction diagram that shows how processes operate with one another and in what order.</a:t>
            </a:r>
            <a:br>
              <a:rPr lang="en-US" sz="2000" i="0" cap="none" dirty="0">
                <a:latin typeface="Times New Roman" panose="02020603050405020304" pitchFamily="18" charset="0"/>
                <a:cs typeface="Times New Roman" panose="02020603050405020304" pitchFamily="18" charset="0"/>
              </a:rPr>
            </a:br>
            <a:endParaRPr lang="en-US" sz="2000" i="0" cap="none"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555CFA8-FE75-4197-96C1-B429651886B4}"/>
              </a:ext>
            </a:extLst>
          </p:cNvPr>
          <p:cNvSpPr>
            <a:spLocks noGrp="1"/>
          </p:cNvSpPr>
          <p:nvPr>
            <p:ph type="body" idx="1"/>
          </p:nvPr>
        </p:nvSpPr>
        <p:spPr>
          <a:xfrm>
            <a:off x="529692" y="1194964"/>
            <a:ext cx="6414448" cy="819150"/>
          </a:xfrm>
        </p:spPr>
        <p:txBody>
          <a:bodyPr>
            <a:normAutofit/>
          </a:bodyPr>
          <a:lstStyle/>
          <a:p>
            <a:pPr algn="l"/>
            <a:r>
              <a:rPr lang="en-US" i="0" dirty="0">
                <a:latin typeface="Times New Roman" panose="02020603050405020304" pitchFamily="18" charset="0"/>
                <a:cs typeface="Times New Roman" panose="02020603050405020304" pitchFamily="18" charset="0"/>
              </a:rPr>
              <a:t>SEQUENCE DIAGRAM:</a:t>
            </a:r>
          </a:p>
          <a:p>
            <a:pPr algn="l"/>
            <a:endParaRPr lang="en-US" i="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D1BAEA5-3B81-4886-8EED-F55F2FEC4B80}"/>
              </a:ext>
            </a:extLst>
          </p:cNvPr>
          <p:cNvSpPr txBox="1"/>
          <p:nvPr/>
        </p:nvSpPr>
        <p:spPr>
          <a:xfrm>
            <a:off x="675860" y="2941996"/>
            <a:ext cx="5751443" cy="1631216"/>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sequence diagram shows object interactions arranged in time sequence.</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Sequence diagrams are typically associated with use case realizations in the Logical View of the system under development.</a:t>
            </a:r>
          </a:p>
        </p:txBody>
      </p:sp>
      <p:pic>
        <p:nvPicPr>
          <p:cNvPr id="6" name="Picture 5">
            <a:extLst>
              <a:ext uri="{FF2B5EF4-FFF2-40B4-BE49-F238E27FC236}">
                <a16:creationId xmlns:a16="http://schemas.microsoft.com/office/drawing/2014/main" id="{6780CA8A-2556-46FA-B804-1785ABF22295}"/>
              </a:ext>
            </a:extLst>
          </p:cNvPr>
          <p:cNvPicPr>
            <a:picLocks noChangeAspect="1"/>
          </p:cNvPicPr>
          <p:nvPr/>
        </p:nvPicPr>
        <p:blipFill>
          <a:blip r:embed="rId2"/>
          <a:stretch>
            <a:fillRect/>
          </a:stretch>
        </p:blipFill>
        <p:spPr>
          <a:xfrm>
            <a:off x="7131326" y="1444487"/>
            <a:ext cx="4013752" cy="3803374"/>
          </a:xfrm>
          <a:prstGeom prst="rect">
            <a:avLst/>
          </a:prstGeom>
        </p:spPr>
      </p:pic>
    </p:spTree>
    <p:extLst>
      <p:ext uri="{BB962C8B-B14F-4D97-AF65-F5344CB8AC3E}">
        <p14:creationId xmlns:p14="http://schemas.microsoft.com/office/powerpoint/2010/main" val="390119376"/>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CBBD45-8B40-43D7-9EDE-9F29D8BA8013}">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3.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928</Words>
  <Application>Microsoft Office PowerPoint</Application>
  <PresentationFormat>Widescreen</PresentationFormat>
  <Paragraphs>58</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Century Schoolbook</vt:lpstr>
      <vt:lpstr>Corbel</vt:lpstr>
      <vt:lpstr>Sitka Text</vt:lpstr>
      <vt:lpstr>Times New Roman</vt:lpstr>
      <vt:lpstr>Wingdings</vt:lpstr>
      <vt:lpstr>Headlines</vt:lpstr>
      <vt:lpstr>Helmet Detection using Machine Learning and  Automatic License Plate Recognition</vt:lpstr>
      <vt:lpstr> 1. Introduction 2. Objective of the project 3. System Analysis 4. System design 5. testing 6. screenshots 7. conclusion    </vt:lpstr>
      <vt:lpstr>PowerPoint Presentation</vt:lpstr>
      <vt:lpstr> Motorcycle accidents have been rapidly growing through the years in many countries. In India more than 37 million people use two wheelers. Therefore,  it is necessary to develop a system for automatic detection of helmet wearing for road safety. Therefore, a custom object detection model is created using a machine learning based algorithm which can detect motorcycle riders. On the detection of a helmetless rider, the license plate is extracted and the license plate number is recognized using an optical character recognizer. This application can be implemented in real-time using a dataset as input.   </vt:lpstr>
      <vt:lpstr>PowerPoint Presentation</vt:lpstr>
      <vt:lpstr>PowerPoint Presentation</vt:lpstr>
      <vt:lpstr>PowerPoint Presentation</vt:lpstr>
      <vt:lpstr>PowerPoint Presentation</vt:lpstr>
      <vt:lpstr>A sequence diagram is a kind of interaction diagram that shows how processes operate with one another and in what order. </vt:lpstr>
      <vt:lpstr>PowerPoint Presentation</vt:lpstr>
      <vt:lpstr>PowerPoint Presentation</vt:lpstr>
      <vt:lpstr>PowerPoint Presentation</vt:lpstr>
      <vt:lpstr>PowerPoint Presentation</vt:lpstr>
      <vt:lpstr>From the results shown above it is evident that the YOLO object detection is well suited for real-time processing and was able to accurately classify and localize all the object classes. The proposed end-to-end model was developed successfully and has all the capabilities to be automated and deployed for monitoring. For extracting the number plates some techniques are employed by considering different cases such as multiple riders without helmets and designed to handle most of the cases. All the libraries and software used in our project are open source and hence is very flexible and cost efficient. The project was mainly built to solve the problem of non-efficient traffic management. Hence at the end of it we can say that if deployed by any traffic management departments, it would make their job easier and more efficient.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2025-06-06T02:43:45Z</dcterms:created>
  <dcterms:modified xsi:type="dcterms:W3CDTF">2025-06-06T05:58:50Z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